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4" r:id="rId9"/>
    <p:sldId id="277" r:id="rId10"/>
    <p:sldId id="278" r:id="rId11"/>
    <p:sldId id="279" r:id="rId12"/>
    <p:sldId id="280" r:id="rId13"/>
    <p:sldId id="275" r:id="rId14"/>
    <p:sldId id="276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RNKP8rE8PeGa4V8GTev2vb/fi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78dfd24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78dfd24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0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7" name="Google Shape;107;p40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8" name="Google Shape;108;p40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1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2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3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43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43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43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79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5"/>
          <p:cNvSpPr txBox="1">
            <a:spLocks noGrp="1"/>
          </p:cNvSpPr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5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1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5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 descr="\\DROBO-FS\QuickDrops\JB\PPTX NG\Droplets\LightingOverlay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0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title"/>
          </p:nvPr>
        </p:nvSpPr>
        <p:spPr>
          <a:xfrm>
            <a:off x="1138775" y="2751217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indent="457200" algn="ctr"/>
            <a:r>
              <a:rPr lang="es-ES" sz="2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Metodología de segmentación y procesamiento de imágenes para la detección de tromboembolismo pulmonar</a:t>
            </a:r>
            <a:endParaRPr lang="es-ES" sz="24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373" y="481581"/>
            <a:ext cx="1932061" cy="1712804"/>
          </a:xfrm>
          <a:prstGeom prst="rect">
            <a:avLst/>
          </a:prstGeom>
          <a:noFill/>
          <a:ln>
            <a:noFill/>
          </a:ln>
          <a:effectLst>
            <a:reflection stA="52000" endA="300" endPos="35000" sy="-100000" algn="bl" rotWithShape="0"/>
          </a:effectLst>
        </p:spPr>
      </p:pic>
      <p:pic>
        <p:nvPicPr>
          <p:cNvPr id="163" name="Google Shape;163;p1" descr="Andalucia TECH (@AndaluciaTECH) | Twitter"/>
          <p:cNvPicPr preferRelativeResize="0"/>
          <p:nvPr/>
        </p:nvPicPr>
        <p:blipFill rotWithShape="1">
          <a:blip r:embed="rId4">
            <a:alphaModFix/>
          </a:blip>
          <a:srcRect t="19712" b="23879"/>
          <a:stretch/>
        </p:blipFill>
        <p:spPr>
          <a:xfrm>
            <a:off x="8897384" y="298874"/>
            <a:ext cx="3036540" cy="1712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"/>
          <p:cNvSpPr txBox="1"/>
          <p:nvPr/>
        </p:nvSpPr>
        <p:spPr>
          <a:xfrm>
            <a:off x="3172309" y="4846322"/>
            <a:ext cx="876161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Trabajo Dirigido de “Imágenes Biomédicas”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Curso 2022/2023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Hebe Doello Ordóñez (</a:t>
            </a:r>
            <a:r>
              <a:rPr lang="es-ES" sz="1800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hd.ordonez.2c</a:t>
            </a:r>
            <a:r>
              <a:rPr lang="es-ES" sz="1800" b="0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@gmail.com</a:t>
            </a:r>
            <a:r>
              <a:rPr lang="es-E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BC9E91-2638-4ACC-DD4A-26470B3F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14" y="16728"/>
            <a:ext cx="1229242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383B3E2-B5F3-CF87-967D-99435BC3AB0C}"/>
              </a:ext>
            </a:extLst>
          </p:cNvPr>
          <p:cNvSpPr txBox="1"/>
          <p:nvPr/>
        </p:nvSpPr>
        <p:spPr>
          <a:xfrm>
            <a:off x="467360" y="386080"/>
            <a:ext cx="3174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latin typeface="Twentieth Century"/>
              </a:rPr>
              <a:t>RESULTADOS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50DF1B9-178A-D7CC-38BA-6BC8987B7206}"/>
              </a:ext>
            </a:extLst>
          </p:cNvPr>
          <p:cNvCxnSpPr/>
          <p:nvPr/>
        </p:nvCxnSpPr>
        <p:spPr>
          <a:xfrm>
            <a:off x="172720" y="1259840"/>
            <a:ext cx="11043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9BDE08E-F9C9-1309-1DC5-73E3DEB7303F}"/>
              </a:ext>
            </a:extLst>
          </p:cNvPr>
          <p:cNvSpPr/>
          <p:nvPr/>
        </p:nvSpPr>
        <p:spPr>
          <a:xfrm>
            <a:off x="599440" y="1901359"/>
            <a:ext cx="5842000" cy="385064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630C0-30CF-84B1-44D8-15C555B2F577}"/>
              </a:ext>
            </a:extLst>
          </p:cNvPr>
          <p:cNvSpPr txBox="1"/>
          <p:nvPr/>
        </p:nvSpPr>
        <p:spPr>
          <a:xfrm>
            <a:off x="944880" y="2244745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Paciente 13</a:t>
            </a:r>
            <a:r>
              <a:rPr lang="es-ES" dirty="0"/>
              <a:t>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E9455A-E62F-0160-E85A-118DBCA0703B}"/>
              </a:ext>
            </a:extLst>
          </p:cNvPr>
          <p:cNvSpPr txBox="1"/>
          <p:nvPr/>
        </p:nvSpPr>
        <p:spPr>
          <a:xfrm>
            <a:off x="944880" y="2774864"/>
            <a:ext cx="5019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Observamos un modelo de unión con bastante ruido y una intersección </a:t>
            </a:r>
            <a:r>
              <a:rPr lang="es-ES" sz="1600" b="0" i="0" u="none" strike="noStrike" baseline="0" dirty="0">
                <a:latin typeface="Tahoma" panose="020B0604030504040204" pitchFamily="34" charset="0"/>
              </a:rPr>
              <a:t>muy localizada. </a:t>
            </a:r>
            <a:endParaRPr lang="es-E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EB35CBC-608D-F831-4ABC-8E174FC8A495}"/>
              </a:ext>
            </a:extLst>
          </p:cNvPr>
          <p:cNvSpPr txBox="1"/>
          <p:nvPr/>
        </p:nvSpPr>
        <p:spPr>
          <a:xfrm>
            <a:off x="6645920" y="3420953"/>
            <a:ext cx="5225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V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olúmenes resultantes al aplicar las operaciones de unión, intersección y mayoría entre los volúmenes resultado de la inferencia de los cortes axiales, sagitales y coronales </a:t>
            </a:r>
            <a:endParaRPr lang="es-ES" sz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3729B3-7B3A-5AB6-0FA7-C3C67F7F3A50}"/>
              </a:ext>
            </a:extLst>
          </p:cNvPr>
          <p:cNvSpPr txBox="1"/>
          <p:nvPr/>
        </p:nvSpPr>
        <p:spPr>
          <a:xfrm>
            <a:off x="6527800" y="6068948"/>
            <a:ext cx="624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P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untos de intersección de los volúmenes con el patrón de oro</a:t>
            </a: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9D9CA81-8644-3833-B8B8-8EAF6B66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20" y="1615320"/>
            <a:ext cx="4805680" cy="174666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5DAFA67-5AD1-7676-4594-340EE3909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20" y="4266308"/>
            <a:ext cx="4832627" cy="172809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DAF8407-A275-3B52-FC5B-55CBCE1B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59" y="3524330"/>
            <a:ext cx="3606929" cy="13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1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ADFD53-7E32-8425-C7EA-6F3E9AAD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94" y="-237272"/>
            <a:ext cx="1229242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9168A8-ABA3-31EC-CFE4-4BE0C5E3DD30}"/>
              </a:ext>
            </a:extLst>
          </p:cNvPr>
          <p:cNvSpPr txBox="1"/>
          <p:nvPr/>
        </p:nvSpPr>
        <p:spPr>
          <a:xfrm>
            <a:off x="467360" y="386080"/>
            <a:ext cx="3174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latin typeface="Twentieth Century"/>
              </a:rPr>
              <a:t>RESULTADOS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4C134FF-7770-96CA-97C1-749134073FA5}"/>
              </a:ext>
            </a:extLst>
          </p:cNvPr>
          <p:cNvCxnSpPr/>
          <p:nvPr/>
        </p:nvCxnSpPr>
        <p:spPr>
          <a:xfrm>
            <a:off x="172720" y="1259840"/>
            <a:ext cx="11043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A6F6B23-1C13-098A-DABD-F318EA4DC781}"/>
              </a:ext>
            </a:extLst>
          </p:cNvPr>
          <p:cNvSpPr/>
          <p:nvPr/>
        </p:nvSpPr>
        <p:spPr>
          <a:xfrm>
            <a:off x="599440" y="1901359"/>
            <a:ext cx="5842000" cy="385064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7736F2-7F38-2D79-781A-BAA02DFA839F}"/>
              </a:ext>
            </a:extLst>
          </p:cNvPr>
          <p:cNvSpPr txBox="1"/>
          <p:nvPr/>
        </p:nvSpPr>
        <p:spPr>
          <a:xfrm>
            <a:off x="944880" y="2244745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Paciente 29</a:t>
            </a:r>
            <a:r>
              <a:rPr lang="es-ES" dirty="0"/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CDDE33-D320-59AF-8904-DE88AA00966C}"/>
              </a:ext>
            </a:extLst>
          </p:cNvPr>
          <p:cNvSpPr txBox="1"/>
          <p:nvPr/>
        </p:nvSpPr>
        <p:spPr>
          <a:xfrm>
            <a:off x="944880" y="2774864"/>
            <a:ext cx="501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Tahoma" panose="020B0604030504040204" pitchFamily="34" charset="0"/>
              </a:rPr>
              <a:t>S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 repite el escenario de los otros dos pacientes para los volúmenes unificados y su coincidencia con el patrón de oro </a:t>
            </a:r>
            <a:r>
              <a:rPr lang="es-ES" sz="1600" b="0" i="0" u="none" strike="noStrike" baseline="0" dirty="0">
                <a:latin typeface="Tahoma" panose="020B0604030504040204" pitchFamily="34" charset="0"/>
              </a:rPr>
              <a:t>. </a:t>
            </a:r>
            <a:endParaRPr lang="es-ES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18135B-9FD9-D93B-1DD8-60A6A1B3DB74}"/>
              </a:ext>
            </a:extLst>
          </p:cNvPr>
          <p:cNvSpPr txBox="1"/>
          <p:nvPr/>
        </p:nvSpPr>
        <p:spPr>
          <a:xfrm>
            <a:off x="6645920" y="3420953"/>
            <a:ext cx="5225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V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olúmenes resultantes al aplicar las operaciones de unión, intersección y mayoría entre los volúmenes resultado de la inferencia de los cortes axiales, sagitales y coronales </a:t>
            </a:r>
            <a:endParaRPr lang="es-ES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8D4C04-AFA5-F2E9-538B-42AF76077691}"/>
              </a:ext>
            </a:extLst>
          </p:cNvPr>
          <p:cNvSpPr txBox="1"/>
          <p:nvPr/>
        </p:nvSpPr>
        <p:spPr>
          <a:xfrm>
            <a:off x="6527800" y="6061856"/>
            <a:ext cx="624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P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untos de intersección de los volúmenes con el patrón de oro</a:t>
            </a: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E509462-9A54-3DA2-36BD-749DE552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83" y="3744118"/>
            <a:ext cx="3665633" cy="125477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BA4A415-E833-4D1F-A426-806C0440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20" y="4262088"/>
            <a:ext cx="4712706" cy="16421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A2828D7-0A83-5170-4DA9-6178936C9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920" y="1619289"/>
            <a:ext cx="4712706" cy="17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52CD62-93E3-3D30-910B-6ACB6966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43"/>
            <a:ext cx="12292427" cy="68580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596BBFB-EA50-3FE1-FBC2-CCC4BC95BE59}"/>
              </a:ext>
            </a:extLst>
          </p:cNvPr>
          <p:cNvSpPr/>
          <p:nvPr/>
        </p:nvSpPr>
        <p:spPr>
          <a:xfrm>
            <a:off x="294640" y="365760"/>
            <a:ext cx="7355840" cy="41046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30DF61-3B70-E8C9-164F-D485C007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9" y="956287"/>
            <a:ext cx="6874662" cy="29235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AE5638-7B99-34BF-0198-9775777F2577}"/>
              </a:ext>
            </a:extLst>
          </p:cNvPr>
          <p:cNvSpPr txBox="1"/>
          <p:nvPr/>
        </p:nvSpPr>
        <p:spPr>
          <a:xfrm>
            <a:off x="1056640" y="4743052"/>
            <a:ext cx="9540240" cy="101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Las operaciones de intersección y mayoría, tienen un menor porcentaje de detecciones debido a que tienden a descartar parte de la información, pero pueden ser de gran utilidad para el análisis de áreas donde se tenga confirmación de detección en más de un plano.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E475F5-4F9E-6949-C35A-8442E024DE71}"/>
              </a:ext>
            </a:extLst>
          </p:cNvPr>
          <p:cNvSpPr txBox="1"/>
          <p:nvPr/>
        </p:nvSpPr>
        <p:spPr>
          <a:xfrm>
            <a:off x="7891069" y="1465089"/>
            <a:ext cx="4089400" cy="101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Frente a los volúmenes entrenados, el modelo axial supera con creces los modelos de los otros cortes (sagital y coronal)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5FF017-E50D-2E26-379B-7808CF99DC78}"/>
              </a:ext>
            </a:extLst>
          </p:cNvPr>
          <p:cNvSpPr txBox="1"/>
          <p:nvPr/>
        </p:nvSpPr>
        <p:spPr>
          <a:xfrm>
            <a:off x="7807960" y="2482996"/>
            <a:ext cx="3967480" cy="1987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4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En cuanto a los volúmenes unificados, la operación de la unión alcanza el mejor porcentaje de detecciones al agrupar los resultados de todos los modelos, pero genera ruido al almacenar falsos positivos.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83C575B-D778-5C4A-3D4A-3607C4D88496}"/>
              </a:ext>
            </a:extLst>
          </p:cNvPr>
          <p:cNvSpPr txBox="1"/>
          <p:nvPr/>
        </p:nvSpPr>
        <p:spPr>
          <a:xfrm>
            <a:off x="7934960" y="925049"/>
            <a:ext cx="223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/>
              <a:t>EN RESUMEN</a:t>
            </a:r>
            <a:r>
              <a:rPr lang="es-ES" dirty="0"/>
              <a:t>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13441A-2F1E-0C39-0946-1CAF5B150FFA}"/>
              </a:ext>
            </a:extLst>
          </p:cNvPr>
          <p:cNvSpPr txBox="1"/>
          <p:nvPr/>
        </p:nvSpPr>
        <p:spPr>
          <a:xfrm>
            <a:off x="3022600" y="2448584"/>
            <a:ext cx="6248400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4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En cuanto a los volúmenes unificados, la operación de la unión alcanza el mejor porcentaje de detecciones al agrupar los resultados de todos los modelos, pero genera ruido al almacenar falsos positivos. </a:t>
            </a:r>
          </a:p>
        </p:txBody>
      </p:sp>
    </p:spTree>
    <p:extLst>
      <p:ext uri="{BB962C8B-B14F-4D97-AF65-F5344CB8AC3E}">
        <p14:creationId xmlns:p14="http://schemas.microsoft.com/office/powerpoint/2010/main" val="114925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title"/>
          </p:nvPr>
        </p:nvSpPr>
        <p:spPr>
          <a:xfrm>
            <a:off x="824325" y="313892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dirty="0"/>
              <a:t>CONCLUSIONES</a:t>
            </a:r>
            <a:endParaRPr dirty="0"/>
          </a:p>
        </p:txBody>
      </p:sp>
      <p:sp>
        <p:nvSpPr>
          <p:cNvPr id="2" name="Google Shape;169;p2">
            <a:extLst>
              <a:ext uri="{FF2B5EF4-FFF2-40B4-BE49-F238E27FC236}">
                <a16:creationId xmlns:a16="http://schemas.microsoft.com/office/drawing/2014/main" id="{F081A680-1017-9668-D913-CB5E9A599771}"/>
              </a:ext>
            </a:extLst>
          </p:cNvPr>
          <p:cNvSpPr/>
          <p:nvPr/>
        </p:nvSpPr>
        <p:spPr>
          <a:xfrm>
            <a:off x="1115375" y="274325"/>
            <a:ext cx="10107600" cy="209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0;p2">
            <a:extLst>
              <a:ext uri="{FF2B5EF4-FFF2-40B4-BE49-F238E27FC236}">
                <a16:creationId xmlns:a16="http://schemas.microsoft.com/office/drawing/2014/main" id="{9786D183-4D46-0F6E-C541-5160E14B53F3}"/>
              </a:ext>
            </a:extLst>
          </p:cNvPr>
          <p:cNvSpPr/>
          <p:nvPr/>
        </p:nvSpPr>
        <p:spPr>
          <a:xfrm>
            <a:off x="409710" y="1022350"/>
            <a:ext cx="709612" cy="2095501"/>
          </a:xfrm>
          <a:custGeom>
            <a:avLst/>
            <a:gdLst/>
            <a:ahLst/>
            <a:cxnLst/>
            <a:rect l="l" t="t" r="r" b="b"/>
            <a:pathLst>
              <a:path w="447" h="1363" extrusionOk="0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71;p2">
            <a:extLst>
              <a:ext uri="{FF2B5EF4-FFF2-40B4-BE49-F238E27FC236}">
                <a16:creationId xmlns:a16="http://schemas.microsoft.com/office/drawing/2014/main" id="{8052FA98-F3E5-FB72-D8FE-AEE87EDF5E88}"/>
              </a:ext>
            </a:extLst>
          </p:cNvPr>
          <p:cNvSpPr/>
          <p:nvPr/>
        </p:nvSpPr>
        <p:spPr>
          <a:xfrm>
            <a:off x="409710" y="837744"/>
            <a:ext cx="403225" cy="1705431"/>
          </a:xfrm>
          <a:custGeom>
            <a:avLst/>
            <a:gdLst/>
            <a:ahLst/>
            <a:cxnLst/>
            <a:rect l="l" t="t" r="r" b="b"/>
            <a:pathLst>
              <a:path w="254" h="1109" extrusionOk="0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72;p2">
            <a:extLst>
              <a:ext uri="{FF2B5EF4-FFF2-40B4-BE49-F238E27FC236}">
                <a16:creationId xmlns:a16="http://schemas.microsoft.com/office/drawing/2014/main" id="{3AE9F19F-C34D-2DAD-7C26-60E172858C1C}"/>
              </a:ext>
            </a:extLst>
          </p:cNvPr>
          <p:cNvSpPr/>
          <p:nvPr/>
        </p:nvSpPr>
        <p:spPr>
          <a:xfrm>
            <a:off x="644660" y="640894"/>
            <a:ext cx="168275" cy="1713195"/>
          </a:xfrm>
          <a:custGeom>
            <a:avLst/>
            <a:gdLst/>
            <a:ahLst/>
            <a:cxnLst/>
            <a:rect l="l" t="t" r="r" b="b"/>
            <a:pathLst>
              <a:path w="106" h="1114" extrusionOk="0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73;p2">
            <a:extLst>
              <a:ext uri="{FF2B5EF4-FFF2-40B4-BE49-F238E27FC236}">
                <a16:creationId xmlns:a16="http://schemas.microsoft.com/office/drawing/2014/main" id="{8917B6A8-9A13-A186-31B0-D2AB22038287}"/>
              </a:ext>
            </a:extLst>
          </p:cNvPr>
          <p:cNvSpPr/>
          <p:nvPr/>
        </p:nvSpPr>
        <p:spPr>
          <a:xfrm>
            <a:off x="11223203" y="635716"/>
            <a:ext cx="328612" cy="1742360"/>
          </a:xfrm>
          <a:custGeom>
            <a:avLst/>
            <a:gdLst/>
            <a:ahLst/>
            <a:cxnLst/>
            <a:rect l="l" t="t" r="r" b="b"/>
            <a:pathLst>
              <a:path w="207" h="1114" extrusionOk="0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0FA3EEA8-B163-A889-A903-0C406C9281D1}"/>
              </a:ext>
            </a:extLst>
          </p:cNvPr>
          <p:cNvSpPr/>
          <p:nvPr/>
        </p:nvSpPr>
        <p:spPr>
          <a:xfrm>
            <a:off x="644055" y="635715"/>
            <a:ext cx="10907863" cy="154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5;p2">
            <a:extLst>
              <a:ext uri="{FF2B5EF4-FFF2-40B4-BE49-F238E27FC236}">
                <a16:creationId xmlns:a16="http://schemas.microsoft.com/office/drawing/2014/main" id="{82DC3A5C-ADA2-F08D-4065-D29B75DC3529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  <a:buFont typeface="Calibri"/>
              <a:buNone/>
            </a:pPr>
            <a:r>
              <a:rPr lang="es-ES" sz="4000" dirty="0">
                <a:solidFill>
                  <a:srgbClr val="FFFFFF"/>
                </a:solidFill>
              </a:rPr>
              <a:t>CONCLUSIONES</a:t>
            </a:r>
            <a:endParaRPr lang="es-ES" dirty="0"/>
          </a:p>
        </p:txBody>
      </p:sp>
      <p:sp>
        <p:nvSpPr>
          <p:cNvPr id="9" name="Google Shape;176;p2">
            <a:extLst>
              <a:ext uri="{FF2B5EF4-FFF2-40B4-BE49-F238E27FC236}">
                <a16:creationId xmlns:a16="http://schemas.microsoft.com/office/drawing/2014/main" id="{4654F11F-6009-FF5D-F75D-4801EC7C4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800" dirty="0">
                <a:solidFill>
                  <a:srgbClr val="000000"/>
                </a:solidFill>
                <a:latin typeface="Tahoma" panose="020B0604030504040204" pitchFamily="34" charset="0"/>
              </a:rPr>
              <a:t>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os volúmenes entrenados, el modelo axial supera con creces los modelos de los otros cortes (sagital y coronal). -&gt; no es suficiente tener un único modelo con una configuración que sirva para los diferentes plano.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s-ES" sz="18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En el caso de la operación de la unión, se confirma un aumento en el porcentaje de detecciones positivas respecto a cada modelo individual. Sin embargo, para las operaciones de intersección y mayoría, aunque no hay evidencia de un aumento en el porcentaje de detecciones debido a la naturaleza de dichas operaciones.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endParaRPr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838200" y="379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REFERENCIAS</a:t>
            </a:r>
            <a:endParaRPr/>
          </a:p>
        </p:txBody>
      </p:sp>
      <p:sp>
        <p:nvSpPr>
          <p:cNvPr id="316" name="Google Shape;316;p14"/>
          <p:cNvSpPr txBox="1">
            <a:spLocks noGrp="1"/>
          </p:cNvSpPr>
          <p:nvPr>
            <p:ph type="body" idx="1"/>
          </p:nvPr>
        </p:nvSpPr>
        <p:spPr>
          <a:xfrm>
            <a:off x="726250" y="15195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 sz="13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ARTÍCULOS PRINCIPALES :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[1] Gorordo-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Delsol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L. A., Zamora-Gómez, S. E., David Hernández-López, G., Teresa, M., García-Román, A., Jiménez-Ruiz, A., Tercero-Guevara, B. I., &amp; Crítica, M. (s/f). Tromboembolia pulmonar: revisión sistemática y algoritmo diagnóstico-terapéutico. Medigraphic.com. Recuperado de: </a:t>
            </a:r>
            <a:r>
              <a:rPr lang="es-ES" sz="1800" b="0" i="0" u="sng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https://www.medigraphic.com/pdfs/juarez/ju-2015/ju152f.pdf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[2]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Masoudi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M.,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Pourreza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H.-R.,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Saadatmand-Tarzjan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M.,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Eftekhari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N.,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Zargar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F. S., &amp; Rad, M. P. (2018). A new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dataset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computed-tomography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angiography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images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computer-aided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detection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pulmonary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embolism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Scientific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Data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(1), 180180. </a:t>
            </a:r>
            <a:r>
              <a:rPr lang="es-ES" sz="1800" b="0" i="0" u="sng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https://doi.org/10.1038/sdata.2018.180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[3] Morales-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Blanhir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J. E., Salas-Pacheco, J. L., Rosas-Romero, M. de J., &amp; Valle-Murillo, M. Á. (2011). Diagnóstico de tromboembolia pulmonar. Archivos de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cardiologia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Mexico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81(2), 126–136. Recuperado de: </a:t>
            </a:r>
            <a:r>
              <a:rPr lang="es-ES" sz="1800" b="0" i="0" u="sng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https://www.scielo.org.mx/scielo.php?script=sci_arttext&amp;pid=S1405-99402011000200009 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[4] (S/f). Rev-esp-patol-torac.com. Recuperado de: </a:t>
            </a:r>
            <a:r>
              <a:rPr lang="pt-BR" sz="1800" b="0" u="sng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https://www.rev-esp-patol-torac.com/files/publicaciones/Revistas/2000/NS2000.12.1.A03.pdf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[13] Lozano, L., &amp; Fernando, D. (2021). Metodología de segmentación de instancias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multiplano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para la detección de tromboembolismo pulmonar. Universidad de los Andes. Recuperado de: </a:t>
            </a:r>
            <a:r>
              <a:rPr lang="es-ES" sz="1800" b="0" i="0" u="sng" strike="noStrike" baseline="0" dirty="0">
                <a:solidFill>
                  <a:srgbClr val="0070C0"/>
                </a:solidFill>
                <a:latin typeface="Tahoma" panose="020B0604030504040204" pitchFamily="34" charset="0"/>
              </a:rPr>
              <a:t>https://repositorio.uniandes.edu.co/handle/1992/55775 </a:t>
            </a:r>
            <a:endParaRPr sz="1800" u="sng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1115375" y="274325"/>
            <a:ext cx="10107600" cy="209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09710" y="1022350"/>
            <a:ext cx="709612" cy="2095501"/>
          </a:xfrm>
          <a:custGeom>
            <a:avLst/>
            <a:gdLst/>
            <a:ahLst/>
            <a:cxnLst/>
            <a:rect l="l" t="t" r="r" b="b"/>
            <a:pathLst>
              <a:path w="447" h="1363" extrusionOk="0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409710" y="837744"/>
            <a:ext cx="403225" cy="1705431"/>
          </a:xfrm>
          <a:custGeom>
            <a:avLst/>
            <a:gdLst/>
            <a:ahLst/>
            <a:cxnLst/>
            <a:rect l="l" t="t" r="r" b="b"/>
            <a:pathLst>
              <a:path w="254" h="1109" extrusionOk="0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644660" y="640894"/>
            <a:ext cx="168275" cy="1713195"/>
          </a:xfrm>
          <a:custGeom>
            <a:avLst/>
            <a:gdLst/>
            <a:ahLst/>
            <a:cxnLst/>
            <a:rect l="l" t="t" r="r" b="b"/>
            <a:pathLst>
              <a:path w="106" h="1114" extrusionOk="0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223203" y="635716"/>
            <a:ext cx="328612" cy="1742360"/>
          </a:xfrm>
          <a:custGeom>
            <a:avLst/>
            <a:gdLst/>
            <a:ahLst/>
            <a:cxnLst/>
            <a:rect l="l" t="t" r="r" b="b"/>
            <a:pathLst>
              <a:path w="207" h="1114" extrusionOk="0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44055" y="635715"/>
            <a:ext cx="10907863" cy="154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>
                <a:solidFill>
                  <a:srgbClr val="FFFFFF"/>
                </a:solidFill>
              </a:rPr>
              <a:t>ÍNDICE</a:t>
            </a:r>
            <a:endParaRPr/>
          </a:p>
        </p:txBody>
      </p:sp>
      <p:sp>
        <p:nvSpPr>
          <p:cNvPr id="176" name="Google Shape;176;p2"/>
          <p:cNvSpPr txBox="1"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600" b="1"/>
              <a:t>CONTEXTO</a:t>
            </a:r>
            <a:endParaRPr sz="160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600" b="1"/>
              <a:t>FUNDAMENTOS TEÓRICOS</a:t>
            </a:r>
            <a:endParaRPr sz="160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IMAGEN MRI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3D SLICER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SEGMENTACIÓN DE IMÁGENES BIOMÉDICAS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ALGORITMO GROWCUT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ALGORITMO DE REGISTRO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s-ES" sz="1600"/>
              <a:t>ALGORITMO DE COMPARATIVA</a:t>
            </a:r>
            <a:endParaRPr sz="160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600" b="1"/>
              <a:t>EXPERIMENTACIÓN</a:t>
            </a:r>
            <a:endParaRPr sz="160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600" b="1"/>
              <a:t>CONCLUSIÓN </a:t>
            </a:r>
            <a:endParaRPr sz="160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s-ES" sz="1600" b="1"/>
              <a:t>REFERENCIAS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>
            <a:spLocks noGrp="1"/>
          </p:cNvSpPr>
          <p:nvPr>
            <p:ph type="title"/>
          </p:nvPr>
        </p:nvSpPr>
        <p:spPr>
          <a:xfrm>
            <a:off x="775750" y="478970"/>
            <a:ext cx="10515600" cy="97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l"/>
            <a:r>
              <a:rPr lang="es-ES" sz="4000" b="1" dirty="0"/>
              <a:t>Tromboembolismo pulmonar (TEP)</a:t>
            </a:r>
            <a:br>
              <a:rPr lang="es-ES" dirty="0"/>
            </a:br>
            <a:endParaRPr b="1" dirty="0">
              <a:solidFill>
                <a:srgbClr val="CC0000"/>
              </a:solidFill>
            </a:endParaRPr>
          </a:p>
        </p:txBody>
      </p:sp>
      <p:sp>
        <p:nvSpPr>
          <p:cNvPr id="183" name="Google Shape;183;p3"/>
          <p:cNvSpPr txBox="1">
            <a:spLocks noGrp="1"/>
          </p:cNvSpPr>
          <p:nvPr>
            <p:ph type="body" idx="1"/>
          </p:nvPr>
        </p:nvSpPr>
        <p:spPr>
          <a:xfrm>
            <a:off x="775750" y="1766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dirty="0"/>
              <a:t>   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9B807B-FF83-3861-104A-95AAF9F6BD09}"/>
              </a:ext>
            </a:extLst>
          </p:cNvPr>
          <p:cNvSpPr txBox="1"/>
          <p:nvPr/>
        </p:nvSpPr>
        <p:spPr>
          <a:xfrm>
            <a:off x="900650" y="1766925"/>
            <a:ext cx="55763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Tahoma" panose="020B0604030504040204" pitchFamily="34" charset="0"/>
                <a:ea typeface="Tahoma" panose="020B0604030504040204" pitchFamily="34" charset="0"/>
              </a:rPr>
              <a:t>F</a:t>
            </a:r>
            <a:r>
              <a:rPr lang="es-ES" sz="2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ormación de trombos en el sistema circulatorio venoso que pueden ser liberados en la circulación general y llegar a las arterias pulmonares. El trombo puede desarrollarse en un vaso sanguíneo en cualquier parte del cuerpo, a menudo en la pierna. 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31BA10-A0FA-DCA4-A050-5CE7A3CD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51645"/>
            <a:ext cx="4735751" cy="375471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7A9BD64-7F2B-72E4-E13B-8F106F55442C}"/>
              </a:ext>
            </a:extLst>
          </p:cNvPr>
          <p:cNvCxnSpPr/>
          <p:nvPr/>
        </p:nvCxnSpPr>
        <p:spPr>
          <a:xfrm>
            <a:off x="-29793" y="1262743"/>
            <a:ext cx="1106035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b="1" dirty="0"/>
              <a:t>IMAGEN POR TOMOGRAFÍA COMPUTARIZADA</a:t>
            </a:r>
            <a:endParaRPr dirty="0"/>
          </a:p>
        </p:txBody>
      </p:sp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838200" y="1948873"/>
            <a:ext cx="10515600" cy="15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600" dirty="0"/>
              <a:t>TECNOLOGÍA QUE PRODUCE IMÁGENES ANATÓMICAS TRIDIMENSIONALES.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600" dirty="0"/>
              <a:t>(</a:t>
            </a:r>
            <a:r>
              <a:rPr lang="es-ES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captura de imágenes de alta definición de los vasos arteriales pulmonares después de inyectar un medio de contraste vía intravenosa en el paciente</a:t>
            </a:r>
            <a:r>
              <a:rPr lang="es-ES" sz="2600" dirty="0"/>
              <a:t>)</a:t>
            </a:r>
            <a:endParaRPr sz="2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9FD1FE-192C-04F9-F151-64322C26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3545050"/>
            <a:ext cx="4964439" cy="23153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F832BE-0E1E-876F-860A-A697DF7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1" y="3545050"/>
            <a:ext cx="5232249" cy="2315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6719011" y="2852057"/>
            <a:ext cx="3992532" cy="30044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r>
              <a:rPr lang="es-ES" sz="1800" b="1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MASK R-CNN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lang="es-ES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Es un algoritmo de segmentación de instancias que deriva de una familia de algoritmos basados en generar propuestas regionales para la clasificación y detección de objetos dentro de una imagen.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09710" y="1022350"/>
            <a:ext cx="709612" cy="2095501"/>
          </a:xfrm>
          <a:custGeom>
            <a:avLst/>
            <a:gdLst/>
            <a:ahLst/>
            <a:cxnLst/>
            <a:rect l="l" t="t" r="r" b="b"/>
            <a:pathLst>
              <a:path w="447" h="1363" extrusionOk="0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09710" y="837744"/>
            <a:ext cx="403225" cy="1705431"/>
          </a:xfrm>
          <a:custGeom>
            <a:avLst/>
            <a:gdLst/>
            <a:ahLst/>
            <a:cxnLst/>
            <a:rect l="l" t="t" r="r" b="b"/>
            <a:pathLst>
              <a:path w="254" h="1109" extrusionOk="0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644660" y="640894"/>
            <a:ext cx="168275" cy="1713195"/>
          </a:xfrm>
          <a:custGeom>
            <a:avLst/>
            <a:gdLst/>
            <a:ahLst/>
            <a:cxnLst/>
            <a:rect l="l" t="t" r="r" b="b"/>
            <a:pathLst>
              <a:path w="106" h="1114" extrusionOk="0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1223203" y="635716"/>
            <a:ext cx="328612" cy="1742360"/>
          </a:xfrm>
          <a:custGeom>
            <a:avLst/>
            <a:gdLst/>
            <a:ahLst/>
            <a:cxnLst/>
            <a:rect l="l" t="t" r="r" b="b"/>
            <a:pathLst>
              <a:path w="207" h="1114" extrusionOk="0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44055" y="635715"/>
            <a:ext cx="10907863" cy="154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000" b="1">
                <a:solidFill>
                  <a:srgbClr val="FFFFFF"/>
                </a:solidFill>
              </a:rPr>
              <a:t>SEGMENTACIÓN DE IMÁGENES BIOMÉDICAS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17" name="Google Shape;217;p6"/>
          <p:cNvSpPr txBox="1">
            <a:spLocks noGrp="1"/>
          </p:cNvSpPr>
          <p:nvPr>
            <p:ph type="body" idx="1"/>
          </p:nvPr>
        </p:nvSpPr>
        <p:spPr>
          <a:xfrm>
            <a:off x="1222647" y="2378075"/>
            <a:ext cx="5254354" cy="3844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endParaRPr lang="es-ES" sz="1800" dirty="0"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</a:rPr>
              <a:t>P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artición de una imagen en regiones o grupos de píxeles que satisfacen unas condiciones particulares permitiendo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destacar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zonas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con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características</a:t>
            </a:r>
            <a:r>
              <a:rPr lang="es-ES" sz="1800" spc="-4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específicas</a:t>
            </a:r>
            <a:r>
              <a:rPr lang="es-ES" sz="1800" spc="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</a:t>
            </a:r>
            <a:r>
              <a:rPr lang="es-ES" sz="1800" spc="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forma</a:t>
            </a:r>
            <a:r>
              <a:rPr lang="es-ES" sz="1800" spc="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</a:t>
            </a:r>
            <a:r>
              <a:rPr lang="es-ES" sz="1800" spc="10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color.</a:t>
            </a: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endParaRPr lang="es-ES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298450" indent="-28575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600"/>
            </a:pP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Segmentación no contextual no tiene en cuenta las relaciones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entre objetos de la imagen, de manera que los píxeles se agruparán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según</a:t>
            </a:r>
            <a:r>
              <a:rPr lang="es-E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un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atributo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común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como</a:t>
            </a:r>
            <a:r>
              <a:rPr lang="es-ES" sz="1800" spc="-2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el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color,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intensidad,</a:t>
            </a:r>
            <a:r>
              <a:rPr lang="es-ES" sz="1800" spc="-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etc.</a:t>
            </a:r>
          </a:p>
          <a:p>
            <a:pPr marL="298450" indent="-28575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600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</a:rPr>
              <a:t>Segmentación contextual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valora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las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características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del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propio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píxel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vecinos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y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encontramos:</a:t>
            </a:r>
            <a:r>
              <a:rPr lang="es-ES" sz="18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s-ES" sz="18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discontinuidad y </a:t>
            </a:r>
            <a:r>
              <a:rPr lang="es-ES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similaridad</a:t>
            </a:r>
            <a:endParaRPr lang="es-ES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</a:pPr>
            <a:endParaRPr lang="es-ES" sz="1800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12700" indent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600"/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913800" y="99636"/>
            <a:ext cx="103644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2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ALGORITMO </a:t>
            </a:r>
            <a:r>
              <a:rPr lang="es-ES" sz="26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 R-CNN </a:t>
            </a:r>
            <a:endParaRPr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762600" y="1382205"/>
            <a:ext cx="10515600" cy="18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1800" dirty="0">
                <a:solidFill>
                  <a:srgbClr val="000000"/>
                </a:solidFill>
                <a:latin typeface="Tahoma" panose="020B0604030504040204" pitchFamily="34" charset="0"/>
              </a:rPr>
              <a:t>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eriva de una familia de algoritmos basados en generar propuestas regionales para la clasificación y detección de objetos dentro de una imagen. </a:t>
            </a:r>
            <a:endParaRPr sz="2600" dirty="0"/>
          </a:p>
          <a:p>
            <a:pPr marL="114300" indent="0">
              <a:buNone/>
            </a:pPr>
            <a:r>
              <a:rPr lang="es-ES" sz="2200" b="1" dirty="0">
                <a:solidFill>
                  <a:srgbClr val="00B0F0"/>
                </a:solidFill>
              </a:rPr>
              <a:t>- REGION PROPOSAL NETWORK (RPN):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red convolucional que predice simultáneamente los límites de los objetos y las puntuaciones de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objetualidad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en cada posición. </a:t>
            </a:r>
          </a:p>
          <a:p>
            <a:pPr marL="114300" indent="0" algn="l">
              <a:buNone/>
            </a:pPr>
            <a:r>
              <a:rPr lang="es-ES" sz="2200" b="1" dirty="0">
                <a:solidFill>
                  <a:srgbClr val="00B0F0"/>
                </a:solidFill>
              </a:rPr>
              <a:t>- GENERACIÓN DE MÁSCARA: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se genera una máscara binaria para el objeto localizado. </a:t>
            </a:r>
          </a:p>
          <a:p>
            <a:pPr marL="114300" indent="0">
              <a:buNone/>
            </a:pPr>
            <a:endParaRPr lang="es-ES" sz="2200" b="0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685800" lvl="1" indent="-2413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600"/>
              <a:buFont typeface="Noto Sans Symbols"/>
              <a:buChar char="→"/>
            </a:pPr>
            <a:endParaRPr lang="es-ES" sz="2600" b="1" dirty="0">
              <a:solidFill>
                <a:srgbClr val="00B0F0"/>
              </a:solidFill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3CA60B6-0B13-7A28-3F12-EEED06166379}"/>
              </a:ext>
            </a:extLst>
          </p:cNvPr>
          <p:cNvSpPr/>
          <p:nvPr/>
        </p:nvSpPr>
        <p:spPr>
          <a:xfrm>
            <a:off x="876225" y="3381115"/>
            <a:ext cx="4376657" cy="2100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429A8-762F-5E7F-3DE8-DBEDDD98B294}"/>
              </a:ext>
            </a:extLst>
          </p:cNvPr>
          <p:cNvSpPr txBox="1"/>
          <p:nvPr/>
        </p:nvSpPr>
        <p:spPr>
          <a:xfrm>
            <a:off x="1154110" y="3615978"/>
            <a:ext cx="38208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</a:rPr>
              <a:t>La selección de las regiones se realiza por medio de un modelo de probabilidad llamado modelo de mezcla Gaussiana o Gaussian Mixture </a:t>
            </a:r>
            <a:r>
              <a:rPr lang="es-ES" sz="20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</a:rPr>
              <a:t>Model</a:t>
            </a:r>
            <a:r>
              <a:rPr lang="es-ES" sz="20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</a:rPr>
              <a:t> (GMM). 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1936D9C-9790-F1C6-DF6A-5790A11F79DB}"/>
              </a:ext>
            </a:extLst>
          </p:cNvPr>
          <p:cNvSpPr/>
          <p:nvPr/>
        </p:nvSpPr>
        <p:spPr>
          <a:xfrm>
            <a:off x="5459485" y="3770594"/>
            <a:ext cx="718457" cy="446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B5D2D36-9623-83CD-986E-4FE29E1BABC3}"/>
              </a:ext>
            </a:extLst>
          </p:cNvPr>
          <p:cNvSpPr/>
          <p:nvPr/>
        </p:nvSpPr>
        <p:spPr>
          <a:xfrm>
            <a:off x="6346969" y="3246963"/>
            <a:ext cx="5409601" cy="1249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</a:rPr>
              <a:t>El modelo de mezcla gaussiano (MMG) asigna cada observación a un </a:t>
            </a:r>
            <a:r>
              <a:rPr lang="es-ES" sz="17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</a:rPr>
              <a:t>cluster</a:t>
            </a:r>
            <a:r>
              <a:rPr lang="es-ES" sz="17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</a:rPr>
              <a:t> maximizando la probabilidad a posteriori de que un punto de datos pertenezca al </a:t>
            </a:r>
            <a:r>
              <a:rPr lang="es-ES" sz="17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</a:rPr>
              <a:t>cluster</a:t>
            </a:r>
            <a:r>
              <a:rPr lang="es-ES" sz="17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</a:rPr>
              <a:t> asignado.</a:t>
            </a:r>
            <a:endParaRPr lang="es-ES" sz="17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9EEEEF-3379-EDB0-9A17-0BF6F1E5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74" y="4732955"/>
            <a:ext cx="3593189" cy="16358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7EC6AA-C61C-A26F-B02C-45E2735DAB56}"/>
              </a:ext>
            </a:extLst>
          </p:cNvPr>
          <p:cNvSpPr txBox="1"/>
          <p:nvPr/>
        </p:nvSpPr>
        <p:spPr>
          <a:xfrm>
            <a:off x="489857" y="575454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600" b="1" i="0" u="none" strike="noStrike" baseline="0" dirty="0">
                <a:solidFill>
                  <a:srgbClr val="000000"/>
                </a:solidFill>
              </a:rPr>
              <a:t>Generación de volumen unificado </a:t>
            </a:r>
            <a:endParaRPr lang="es-ES" sz="2600" b="1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9AB3BE6-B91E-A91E-12E4-635411B11C7D}"/>
              </a:ext>
            </a:extLst>
          </p:cNvPr>
          <p:cNvCxnSpPr/>
          <p:nvPr/>
        </p:nvCxnSpPr>
        <p:spPr>
          <a:xfrm>
            <a:off x="217714" y="1164771"/>
            <a:ext cx="1135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129658B-41BA-321F-CA08-EC6A36D72200}"/>
              </a:ext>
            </a:extLst>
          </p:cNvPr>
          <p:cNvSpPr txBox="1"/>
          <p:nvPr/>
        </p:nvSpPr>
        <p:spPr>
          <a:xfrm>
            <a:off x="576942" y="1567190"/>
            <a:ext cx="11244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Unión: 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se mantienen todas las detecciones de TEP realizadas por los tres volúmenes con la 36 operación lógica OR. </a:t>
            </a:r>
            <a:endParaRPr lang="es-E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501D0A-F529-0AA4-9807-5DE408D37C46}"/>
              </a:ext>
            </a:extLst>
          </p:cNvPr>
          <p:cNvSpPr txBox="1"/>
          <p:nvPr/>
        </p:nvSpPr>
        <p:spPr>
          <a:xfrm>
            <a:off x="598714" y="3059668"/>
            <a:ext cx="1122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Intersección: 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sólo se mantienen los </a:t>
            </a:r>
            <a:r>
              <a:rPr lang="es-E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vóxeles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donde los tres volúmenes hacen una</a:t>
            </a:r>
            <a:r>
              <a:rPr lang="es-ES" sz="1600" dirty="0">
                <a:latin typeface="Tahoma" panose="020B0604030504040204" pitchFamily="34" charset="0"/>
              </a:rPr>
              <a:t> 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detección positiva de presencia de TEP con la operación lógica AND. </a:t>
            </a:r>
            <a:endParaRPr lang="es-ES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6A6A0C-8425-5DB3-4EC3-D96AB4DB3BF4}"/>
              </a:ext>
            </a:extLst>
          </p:cNvPr>
          <p:cNvSpPr txBox="1"/>
          <p:nvPr/>
        </p:nvSpPr>
        <p:spPr>
          <a:xfrm>
            <a:off x="576941" y="4703058"/>
            <a:ext cx="1122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Mayoría: 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se mantienen los </a:t>
            </a:r>
            <a:r>
              <a:rPr lang="es-E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vóxeles</a:t>
            </a:r>
            <a:r>
              <a:rPr lang="es-E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 donde al menos dos de los tres volúmenes hacen una detección positiva de presencia de TEP. </a:t>
            </a:r>
            <a:endParaRPr lang="es-ES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9BBFC94-8CC9-F9F9-FEFE-58382375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95" y="2018044"/>
            <a:ext cx="4210266" cy="9207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B8D3C1-2C4C-8DD8-DF0C-CF311E5F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325" y="3831443"/>
            <a:ext cx="4013406" cy="77474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0EF966-8D4C-50DE-2740-B71A05881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274" y="5296333"/>
            <a:ext cx="4051508" cy="793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11DB5D8-5161-A1DF-E69D-B7DBC4651F30}"/>
              </a:ext>
            </a:extLst>
          </p:cNvPr>
          <p:cNvSpPr/>
          <p:nvPr/>
        </p:nvSpPr>
        <p:spPr>
          <a:xfrm>
            <a:off x="8133010" y="1306285"/>
            <a:ext cx="3892550" cy="249226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49F5D14-04DB-AD8B-9EF6-E3FD2FDA78B0}"/>
              </a:ext>
            </a:extLst>
          </p:cNvPr>
          <p:cNvSpPr/>
          <p:nvPr/>
        </p:nvSpPr>
        <p:spPr>
          <a:xfrm>
            <a:off x="4136640" y="1306286"/>
            <a:ext cx="3892550" cy="249226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4F47715-1402-63AD-F5DB-E4EE3C257875}"/>
              </a:ext>
            </a:extLst>
          </p:cNvPr>
          <p:cNvSpPr/>
          <p:nvPr/>
        </p:nvSpPr>
        <p:spPr>
          <a:xfrm>
            <a:off x="164692" y="1306286"/>
            <a:ext cx="3892550" cy="249226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1" name="Google Shape;301;gb78dfd2451_0_0"/>
          <p:cNvSpPr txBox="1">
            <a:spLocks noGrp="1"/>
          </p:cNvSpPr>
          <p:nvPr>
            <p:ph type="title"/>
          </p:nvPr>
        </p:nvSpPr>
        <p:spPr>
          <a:xfrm>
            <a:off x="913800" y="-136868"/>
            <a:ext cx="10364400" cy="159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 b="1" dirty="0"/>
              <a:t>RESULTADOS</a:t>
            </a:r>
            <a:endParaRPr sz="3400" b="1" dirty="0"/>
          </a:p>
        </p:txBody>
      </p:sp>
      <p:pic>
        <p:nvPicPr>
          <p:cNvPr id="2" name="Imagen 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D15A006-7522-69A6-545E-9C7DF8AE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1" y="1869291"/>
            <a:ext cx="3788749" cy="1390650"/>
          </a:xfrm>
          <a:prstGeom prst="rect">
            <a:avLst/>
          </a:prstGeom>
        </p:spPr>
      </p:pic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EC51701-83C3-DFB8-21D7-ED7FFDB3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551" y="1915381"/>
            <a:ext cx="3702728" cy="1333713"/>
          </a:xfrm>
          <a:prstGeom prst="rect">
            <a:avLst/>
          </a:prstGeom>
        </p:spPr>
      </p:pic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AC92FE66-1489-ED65-E7B6-39AE19C15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091" y="1907111"/>
            <a:ext cx="3776387" cy="13906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185459-42B7-955D-D688-27C8CC55EE88}"/>
              </a:ext>
            </a:extLst>
          </p:cNvPr>
          <p:cNvSpPr txBox="1"/>
          <p:nvPr/>
        </p:nvSpPr>
        <p:spPr>
          <a:xfrm>
            <a:off x="1578428" y="1460178"/>
            <a:ext cx="1504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PACIENTE</a:t>
            </a:r>
            <a:r>
              <a:rPr lang="es-ES" dirty="0"/>
              <a:t> </a:t>
            </a:r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21D47B-3502-2298-39AC-14F69D633345}"/>
              </a:ext>
            </a:extLst>
          </p:cNvPr>
          <p:cNvSpPr txBox="1"/>
          <p:nvPr/>
        </p:nvSpPr>
        <p:spPr>
          <a:xfrm>
            <a:off x="5504633" y="1498163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PACIENTE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4504EF-7150-0C4B-5BDB-8A2ADF8A8CEB}"/>
              </a:ext>
            </a:extLst>
          </p:cNvPr>
          <p:cNvSpPr txBox="1"/>
          <p:nvPr/>
        </p:nvSpPr>
        <p:spPr>
          <a:xfrm>
            <a:off x="9467029" y="1490258"/>
            <a:ext cx="167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PACIENTE</a:t>
            </a:r>
            <a:r>
              <a:rPr lang="es-ES" b="1" dirty="0"/>
              <a:t> </a:t>
            </a:r>
            <a:r>
              <a:rPr lang="es-ES" b="1" dirty="0">
                <a:solidFill>
                  <a:schemeClr val="bg1"/>
                </a:solidFill>
              </a:rPr>
              <a:t>29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BE6484-66CD-2A5D-CD49-2D7A11A4F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88" y="4254504"/>
            <a:ext cx="5874312" cy="1867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FC8E36-A948-D325-F88C-7446253E8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628" y="3798555"/>
            <a:ext cx="5707684" cy="232332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02187CE-5A2B-1234-F9F0-2DCC5FA488CF}"/>
              </a:ext>
            </a:extLst>
          </p:cNvPr>
          <p:cNvCxnSpPr>
            <a:cxnSpLocks/>
          </p:cNvCxnSpPr>
          <p:nvPr/>
        </p:nvCxnSpPr>
        <p:spPr>
          <a:xfrm flipV="1">
            <a:off x="359229" y="997370"/>
            <a:ext cx="10101942" cy="15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926051-253E-153C-3D65-4E9E9E43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14" y="16728"/>
            <a:ext cx="12292427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CA329C-C37E-61D6-A5E3-87B2C24F8BB3}"/>
              </a:ext>
            </a:extLst>
          </p:cNvPr>
          <p:cNvSpPr txBox="1"/>
          <p:nvPr/>
        </p:nvSpPr>
        <p:spPr>
          <a:xfrm>
            <a:off x="467360" y="386080"/>
            <a:ext cx="3174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latin typeface="Twentieth Century"/>
              </a:rPr>
              <a:t>RESULTADOS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B91D741-CA92-38B7-2FC6-B1BFC96628CA}"/>
              </a:ext>
            </a:extLst>
          </p:cNvPr>
          <p:cNvCxnSpPr/>
          <p:nvPr/>
        </p:nvCxnSpPr>
        <p:spPr>
          <a:xfrm>
            <a:off x="172720" y="1259840"/>
            <a:ext cx="11043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89E7EC3-8A1D-F557-7FE1-FFFAA440B5C5}"/>
              </a:ext>
            </a:extLst>
          </p:cNvPr>
          <p:cNvSpPr/>
          <p:nvPr/>
        </p:nvSpPr>
        <p:spPr>
          <a:xfrm>
            <a:off x="599440" y="1901359"/>
            <a:ext cx="5842000" cy="385064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494EEE-0190-4D0D-65C3-5C6CDAD4EF41}"/>
              </a:ext>
            </a:extLst>
          </p:cNvPr>
          <p:cNvSpPr txBox="1"/>
          <p:nvPr/>
        </p:nvSpPr>
        <p:spPr>
          <a:xfrm>
            <a:off x="944880" y="224474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/>
              <a:t>Paciente 3</a:t>
            </a:r>
            <a:r>
              <a:rPr lang="es-ES" dirty="0"/>
              <a:t>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8868FB-3D31-9CCC-0B76-FA160629C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18" y="1648853"/>
            <a:ext cx="5063923" cy="17968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62EAF8-E27E-CF84-38C7-0314A27E8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19" y="4309179"/>
            <a:ext cx="4968241" cy="17999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31A2406-87A3-39A1-4B29-274F1F853174}"/>
              </a:ext>
            </a:extLst>
          </p:cNvPr>
          <p:cNvSpPr txBox="1"/>
          <p:nvPr/>
        </p:nvSpPr>
        <p:spPr>
          <a:xfrm>
            <a:off x="944880" y="2774864"/>
            <a:ext cx="50190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ahoma" panose="020B0604030504040204" pitchFamily="34" charset="0"/>
              </a:rPr>
              <a:t>E</a:t>
            </a:r>
            <a:r>
              <a:rPr lang="es-ES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l volumen de la unión, genera más ruido por incluir falsos positivos, llega a detectar un poco menos de la mitad de los puntos existentes con 21692 puntos. La intersección es mucho más localizada y sólo logra una detección positiva de 53 puntos, mientras que la mayoría alcanza los 679. 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427E1F-44F5-D084-3C71-022B1B18EC48}"/>
              </a:ext>
            </a:extLst>
          </p:cNvPr>
          <p:cNvSpPr txBox="1"/>
          <p:nvPr/>
        </p:nvSpPr>
        <p:spPr>
          <a:xfrm>
            <a:off x="6645920" y="3420953"/>
            <a:ext cx="5225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V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olúmenes resultantes al aplicar las operaciones de unión, intersección y mayoría entre los volúmenes resultado de la inferencia de los cortes axiales, sagitales y coronales </a:t>
            </a:r>
            <a:endParaRPr lang="es-ES" sz="1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5A35FB8-36AF-1B59-546A-BDCC58BE4559}"/>
              </a:ext>
            </a:extLst>
          </p:cNvPr>
          <p:cNvSpPr txBox="1"/>
          <p:nvPr/>
        </p:nvSpPr>
        <p:spPr>
          <a:xfrm>
            <a:off x="6527800" y="6068948"/>
            <a:ext cx="624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Tahoma" panose="020B0604030504040204" pitchFamily="34" charset="0"/>
              </a:rPr>
              <a:t>P</a:t>
            </a:r>
            <a:r>
              <a:rPr lang="es-ES" sz="12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untos de intersección de los volúmenes con el patrón de oro</a:t>
            </a:r>
            <a:r>
              <a:rPr lang="es-E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9C610D1-B9B6-184B-2171-D4BB9C33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512" y="4067284"/>
            <a:ext cx="3403775" cy="11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2627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1240</Words>
  <Application>Microsoft Office PowerPoint</Application>
  <PresentationFormat>Panorámica</PresentationFormat>
  <Paragraphs>81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Tahoma</vt:lpstr>
      <vt:lpstr>Arial</vt:lpstr>
      <vt:lpstr>Noto Sans Symbols</vt:lpstr>
      <vt:lpstr>Cambria</vt:lpstr>
      <vt:lpstr>Twentieth Century</vt:lpstr>
      <vt:lpstr>Calibri</vt:lpstr>
      <vt:lpstr>Gota</vt:lpstr>
      <vt:lpstr>Metodología de segmentación y procesamiento de imágenes para la detección de tromboembolismo pulmonar</vt:lpstr>
      <vt:lpstr>ÍNDICE</vt:lpstr>
      <vt:lpstr>Tromboembolismo pulmonar (TEP) </vt:lpstr>
      <vt:lpstr>IMAGEN POR TOMOGRAFÍA COMPUTARIZADA</vt:lpstr>
      <vt:lpstr>SEGMENTACIÓN DE IMÁGENES BIOMÉDICAS</vt:lpstr>
      <vt:lpstr>ALGORITMO MASK R-CNN </vt:lpstr>
      <vt:lpstr>Presentación de PowerPoint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Metodología de segmentación y procesamiento de imágenes para la detección de tromboembolismo pulmonar</dc:title>
  <dc:creator>beagardue@alum.us.es</dc:creator>
  <cp:lastModifiedBy>hebdoeord@alum.us.es</cp:lastModifiedBy>
  <cp:revision>3</cp:revision>
  <dcterms:created xsi:type="dcterms:W3CDTF">2021-01-10T20:02:48Z</dcterms:created>
  <dcterms:modified xsi:type="dcterms:W3CDTF">2023-01-29T16:41:25Z</dcterms:modified>
</cp:coreProperties>
</file>